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79" r:id="rId2"/>
    <p:sldId id="256" r:id="rId3"/>
    <p:sldId id="258" r:id="rId4"/>
    <p:sldId id="257" r:id="rId5"/>
    <p:sldId id="278" r:id="rId6"/>
    <p:sldId id="277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2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1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>
            <a:spLocks noChangeArrowheads="1"/>
          </p:cNvSpPr>
          <p:nvPr/>
        </p:nvSpPr>
        <p:spPr bwMode="auto">
          <a:xfrm>
            <a:off x="539750" y="765176"/>
            <a:ext cx="8064500" cy="4924034"/>
          </a:xfrm>
          <a:prstGeom prst="roundRect">
            <a:avLst>
              <a:gd name="adj" fmla="val 6214"/>
            </a:avLst>
          </a:prstGeom>
          <a:gradFill rotWithShape="1">
            <a:gsLst>
              <a:gs pos="0">
                <a:srgbClr val="CACEC1"/>
              </a:gs>
              <a:gs pos="50000">
                <a:srgbClr val="DDE0D8"/>
              </a:gs>
              <a:gs pos="100000">
                <a:srgbClr val="EEEFEB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en-US" altLang="en-US" sz="2400">
              <a:solidFill>
                <a:srgbClr val="000000"/>
              </a:solidFill>
              <a:latin typeface="Arial" pitchFamily="34" charset="0"/>
              <a:sym typeface="Arial" pitchFamily="34" charset="0"/>
            </a:endParaRPr>
          </a:p>
        </p:txBody>
      </p:sp>
      <p:pic>
        <p:nvPicPr>
          <p:cNvPr id="6" name="Shape 91" descr="631px-Alberta_Health_Services_Logo.svg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6237288"/>
            <a:ext cx="13303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hape 184"/>
          <p:cNvCxnSpPr>
            <a:cxnSpLocks noChangeShapeType="1"/>
          </p:cNvCxnSpPr>
          <p:nvPr/>
        </p:nvCxnSpPr>
        <p:spPr bwMode="auto">
          <a:xfrm flipV="1">
            <a:off x="539750" y="620713"/>
            <a:ext cx="8064500" cy="14287"/>
          </a:xfrm>
          <a:prstGeom prst="straightConnector1">
            <a:avLst/>
          </a:prstGeom>
          <a:noFill/>
          <a:ln w="28575">
            <a:solidFill>
              <a:srgbClr val="00B0B9"/>
            </a:solidFill>
            <a:prstDash val="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71550" y="2277740"/>
            <a:ext cx="7345363" cy="1511300"/>
          </a:xfrm>
        </p:spPr>
        <p:txBody>
          <a:bodyPr/>
          <a:lstStyle>
            <a:lvl1pPr marL="0" indent="0">
              <a:buNone/>
              <a:defRPr sz="8000" b="1">
                <a:solidFill>
                  <a:srgbClr val="00A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71600" y="3213844"/>
            <a:ext cx="7345363" cy="1511300"/>
          </a:xfrm>
        </p:spPr>
        <p:txBody>
          <a:bodyPr/>
          <a:lstStyle>
            <a:lvl1pPr marL="0" indent="0">
              <a:buNone/>
              <a:defRPr sz="8000" b="1">
                <a:solidFill>
                  <a:srgbClr val="7A9C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67742" y="247055"/>
            <a:ext cx="6912570" cy="301625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rgbClr val="00ADBB"/>
                </a:solidFill>
                <a:latin typeface="Garamond" panose="02020404030301010803" pitchFamily="18" charset="0"/>
              </a:defRPr>
            </a:lvl1pPr>
            <a:lvl2pPr>
              <a:defRPr sz="1800">
                <a:latin typeface="Garamond" panose="02020404030301010803" pitchFamily="18" charset="0"/>
              </a:defRPr>
            </a:lvl2pPr>
            <a:lvl3pPr>
              <a:defRPr sz="1600">
                <a:latin typeface="Garamond" panose="02020404030301010803" pitchFamily="18" charset="0"/>
              </a:defRPr>
            </a:lvl3pPr>
            <a:lvl4pPr>
              <a:defRPr sz="1400">
                <a:latin typeface="Garamond" panose="02020404030301010803" pitchFamily="18" charset="0"/>
              </a:defRPr>
            </a:lvl4pPr>
            <a:lvl5pPr>
              <a:defRPr sz="1400"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Calgary Zone Adult HPTP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rgbClr val="5C6670"/>
                </a:solidFill>
              </a:defRPr>
            </a:lvl1pPr>
          </a:lstStyle>
          <a:p>
            <a:pPr>
              <a:defRPr/>
            </a:pPr>
            <a:fld id="{B74F9527-855E-4963-BC77-473295D45F98}" type="datetimeFigureOut">
              <a:rPr lang="en-CA" smtClean="0"/>
              <a:pPr>
                <a:defRPr/>
              </a:pPr>
              <a:t>2021-11-23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rgbClr val="5C6670"/>
                </a:solidFill>
              </a:defRPr>
            </a:lvl1pPr>
          </a:lstStyle>
          <a:p>
            <a:pPr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973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8"/>
          <p:cNvSpPr>
            <a:spLocks noChangeArrowheads="1"/>
          </p:cNvSpPr>
          <p:nvPr/>
        </p:nvSpPr>
        <p:spPr bwMode="auto">
          <a:xfrm>
            <a:off x="539750" y="404813"/>
            <a:ext cx="8064500" cy="5328444"/>
          </a:xfrm>
          <a:prstGeom prst="roundRect">
            <a:avLst>
              <a:gd name="adj" fmla="val 5929"/>
            </a:avLst>
          </a:prstGeom>
          <a:solidFill>
            <a:srgbClr val="005E85"/>
          </a:solidFill>
          <a:ln>
            <a:noFill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en-US" altLang="en-US" sz="2400">
              <a:solidFill>
                <a:srgbClr val="000000"/>
              </a:solidFill>
              <a:latin typeface="Arial" pitchFamily="34" charset="0"/>
              <a:sym typeface="Arial" pitchFamily="34" charset="0"/>
            </a:endParaRPr>
          </a:p>
        </p:txBody>
      </p:sp>
      <p:pic>
        <p:nvPicPr>
          <p:cNvPr id="5" name="Shape 91" descr="631px-Alberta_Health_Services_Logo.svg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6237288"/>
            <a:ext cx="13303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00112" y="3356992"/>
            <a:ext cx="5400079" cy="1008633"/>
          </a:xfrm>
        </p:spPr>
        <p:txBody>
          <a:bodyPr/>
          <a:lstStyle>
            <a:lvl1pPr marL="0" indent="0">
              <a:buNone/>
              <a:defRPr sz="4400" b="1" baseline="0">
                <a:solidFill>
                  <a:srgbClr val="ECAA21"/>
                </a:solidFill>
              </a:defRPr>
            </a:lvl1pPr>
          </a:lstStyle>
          <a:p>
            <a:pPr lvl="0"/>
            <a:r>
              <a:rPr lang="en-CA" dirty="0"/>
              <a:t>INSERT</a:t>
            </a:r>
            <a:br>
              <a:rPr lang="en-CA" dirty="0"/>
            </a:br>
            <a:r>
              <a:rPr lang="en-CA" dirty="0"/>
              <a:t>CLOSING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74F9527-855E-4963-BC77-473295D45F98}" type="datetimeFigureOut">
              <a:rPr lang="en-CA" smtClean="0"/>
              <a:pPr>
                <a:defRPr/>
              </a:pPr>
              <a:t>2021-11-23</a:t>
            </a:fld>
            <a:endParaRPr lang="en-CA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00113" y="4652963"/>
            <a:ext cx="5543550" cy="863600"/>
          </a:xfrm>
        </p:spPr>
        <p:txBody>
          <a:bodyPr/>
          <a:lstStyle>
            <a:lvl1pPr marL="0" indent="0">
              <a:buNone/>
              <a:defRPr sz="3200" b="1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CA" b="1" dirty="0">
                <a:latin typeface="Garamond" panose="02020404030301010803" pitchFamily="18" charset="0"/>
              </a:rPr>
              <a:t>Insert contact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0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_Title &amp;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184"/>
          <p:cNvCxnSpPr>
            <a:cxnSpLocks noChangeShapeType="1"/>
          </p:cNvCxnSpPr>
          <p:nvPr userDrawn="1"/>
        </p:nvCxnSpPr>
        <p:spPr bwMode="auto">
          <a:xfrm flipV="1">
            <a:off x="539750" y="620713"/>
            <a:ext cx="8064500" cy="14287"/>
          </a:xfrm>
          <a:prstGeom prst="straightConnector1">
            <a:avLst/>
          </a:prstGeom>
          <a:noFill/>
          <a:ln w="28575">
            <a:solidFill>
              <a:schemeClr val="bg1"/>
            </a:solidFill>
            <a:prstDash val="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hape 184"/>
          <p:cNvCxnSpPr>
            <a:cxnSpLocks noChangeShapeType="1"/>
          </p:cNvCxnSpPr>
          <p:nvPr userDrawn="1"/>
        </p:nvCxnSpPr>
        <p:spPr bwMode="auto">
          <a:xfrm flipV="1">
            <a:off x="539750" y="6223000"/>
            <a:ext cx="8064500" cy="14288"/>
          </a:xfrm>
          <a:prstGeom prst="straightConnector1">
            <a:avLst/>
          </a:prstGeom>
          <a:noFill/>
          <a:ln w="28575">
            <a:solidFill>
              <a:schemeClr val="bg1"/>
            </a:solidFill>
            <a:prstDash val="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67742" y="260648"/>
            <a:ext cx="6912570" cy="301625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 sz="1800">
                <a:latin typeface="Garamond" panose="02020404030301010803" pitchFamily="18" charset="0"/>
              </a:defRPr>
            </a:lvl2pPr>
            <a:lvl3pPr>
              <a:defRPr sz="1600">
                <a:latin typeface="Garamond" panose="02020404030301010803" pitchFamily="18" charset="0"/>
              </a:defRPr>
            </a:lvl3pPr>
            <a:lvl4pPr>
              <a:defRPr sz="1400">
                <a:latin typeface="Garamond" panose="02020404030301010803" pitchFamily="18" charset="0"/>
              </a:defRPr>
            </a:lvl4pPr>
            <a:lvl5pPr>
              <a:defRPr sz="1400"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Program, presentation or slide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298C135-7B17-43A2-99B6-A0D61E1556D6}" type="datetime4">
              <a:rPr lang="en-CA" smtClean="0"/>
              <a:t>November 23, 2021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A9277BE-5DF1-4CBC-8139-FE686D0985CD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6" hasCustomPrompt="1"/>
          </p:nvPr>
        </p:nvSpPr>
        <p:spPr>
          <a:xfrm>
            <a:off x="539750" y="1988840"/>
            <a:ext cx="8064500" cy="396044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content, size 44</a:t>
            </a:r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539750" y="845840"/>
            <a:ext cx="8064500" cy="1143000"/>
          </a:xfrm>
        </p:spPr>
        <p:txBody>
          <a:bodyPr/>
          <a:lstStyle>
            <a:lvl1pPr algn="l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title, size 54</a:t>
            </a:r>
          </a:p>
        </p:txBody>
      </p:sp>
    </p:spTree>
    <p:extLst>
      <p:ext uri="{BB962C8B-B14F-4D97-AF65-F5344CB8AC3E}">
        <p14:creationId xmlns:p14="http://schemas.microsoft.com/office/powerpoint/2010/main" val="315061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_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184"/>
          <p:cNvCxnSpPr>
            <a:cxnSpLocks noChangeShapeType="1"/>
          </p:cNvCxnSpPr>
          <p:nvPr userDrawn="1"/>
        </p:nvCxnSpPr>
        <p:spPr bwMode="auto">
          <a:xfrm flipV="1">
            <a:off x="539750" y="620713"/>
            <a:ext cx="8064500" cy="14287"/>
          </a:xfrm>
          <a:prstGeom prst="straightConnector1">
            <a:avLst/>
          </a:prstGeom>
          <a:noFill/>
          <a:ln w="28575">
            <a:solidFill>
              <a:schemeClr val="accent4"/>
            </a:solidFill>
            <a:prstDash val="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hape 184"/>
          <p:cNvCxnSpPr>
            <a:cxnSpLocks noChangeShapeType="1"/>
          </p:cNvCxnSpPr>
          <p:nvPr userDrawn="1"/>
        </p:nvCxnSpPr>
        <p:spPr bwMode="auto">
          <a:xfrm flipV="1">
            <a:off x="539750" y="6223000"/>
            <a:ext cx="8064500" cy="14288"/>
          </a:xfrm>
          <a:prstGeom prst="straightConnector1">
            <a:avLst/>
          </a:prstGeom>
          <a:noFill/>
          <a:ln w="28575">
            <a:solidFill>
              <a:schemeClr val="accent4"/>
            </a:solidFill>
            <a:prstDash val="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67742" y="260648"/>
            <a:ext cx="6912570" cy="301625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4"/>
                </a:solidFill>
                <a:latin typeface="Garamond" panose="02020404030301010803" pitchFamily="18" charset="0"/>
              </a:defRPr>
            </a:lvl1pPr>
            <a:lvl2pPr>
              <a:defRPr sz="1800">
                <a:latin typeface="Garamond" panose="02020404030301010803" pitchFamily="18" charset="0"/>
              </a:defRPr>
            </a:lvl2pPr>
            <a:lvl3pPr>
              <a:defRPr sz="1600">
                <a:latin typeface="Garamond" panose="02020404030301010803" pitchFamily="18" charset="0"/>
              </a:defRPr>
            </a:lvl3pPr>
            <a:lvl4pPr>
              <a:defRPr sz="1400">
                <a:latin typeface="Garamond" panose="02020404030301010803" pitchFamily="18" charset="0"/>
              </a:defRPr>
            </a:lvl4pPr>
            <a:lvl5pPr>
              <a:defRPr sz="1400"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Calgary Zone Adult HPTP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4A831A8-6C5A-4F32-987E-702C9056AC57}" type="datetime4">
              <a:rPr lang="en-CA" smtClean="0"/>
              <a:t>November 23, 2021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8A9277BE-5DF1-4CBC-8139-FE686D0985CD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6" hasCustomPrompt="1"/>
          </p:nvPr>
        </p:nvSpPr>
        <p:spPr>
          <a:xfrm>
            <a:off x="539750" y="1988840"/>
            <a:ext cx="8064500" cy="3960440"/>
          </a:xfrm>
        </p:spPr>
        <p:txBody>
          <a:bodyPr/>
          <a:lstStyle>
            <a:lvl1pPr>
              <a:defRPr sz="4400">
                <a:solidFill>
                  <a:srgbClr val="005E8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content, size 44</a:t>
            </a:r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539750" y="845840"/>
            <a:ext cx="8064500" cy="1143000"/>
          </a:xfrm>
        </p:spPr>
        <p:txBody>
          <a:bodyPr/>
          <a:lstStyle>
            <a:lvl1pPr algn="l">
              <a:defRPr sz="5400" baseline="0">
                <a:solidFill>
                  <a:srgbClr val="005E85"/>
                </a:solidFill>
              </a:defRPr>
            </a:lvl1pPr>
          </a:lstStyle>
          <a:p>
            <a:r>
              <a:rPr lang="en-US" dirty="0"/>
              <a:t>Insert title, size 54</a:t>
            </a:r>
          </a:p>
        </p:txBody>
      </p:sp>
    </p:spTree>
    <p:extLst>
      <p:ext uri="{BB962C8B-B14F-4D97-AF65-F5344CB8AC3E}">
        <p14:creationId xmlns:p14="http://schemas.microsoft.com/office/powerpoint/2010/main" val="290852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_Title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184"/>
          <p:cNvCxnSpPr>
            <a:cxnSpLocks noChangeShapeType="1"/>
          </p:cNvCxnSpPr>
          <p:nvPr userDrawn="1"/>
        </p:nvCxnSpPr>
        <p:spPr bwMode="auto">
          <a:xfrm flipV="1">
            <a:off x="539750" y="620713"/>
            <a:ext cx="8064500" cy="14287"/>
          </a:xfrm>
          <a:prstGeom prst="straightConnector1">
            <a:avLst/>
          </a:prstGeom>
          <a:noFill/>
          <a:ln w="28575">
            <a:solidFill>
              <a:schemeClr val="accent4"/>
            </a:solidFill>
            <a:prstDash val="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hape 184"/>
          <p:cNvCxnSpPr>
            <a:cxnSpLocks noChangeShapeType="1"/>
          </p:cNvCxnSpPr>
          <p:nvPr userDrawn="1"/>
        </p:nvCxnSpPr>
        <p:spPr bwMode="auto">
          <a:xfrm flipV="1">
            <a:off x="539750" y="6223000"/>
            <a:ext cx="8064500" cy="14288"/>
          </a:xfrm>
          <a:prstGeom prst="straightConnector1">
            <a:avLst/>
          </a:prstGeom>
          <a:noFill/>
          <a:ln w="28575">
            <a:solidFill>
              <a:schemeClr val="accent4"/>
            </a:solidFill>
            <a:prstDash val="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67742" y="260648"/>
            <a:ext cx="6912570" cy="301625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4"/>
                </a:solidFill>
                <a:latin typeface="Garamond" panose="02020404030301010803" pitchFamily="18" charset="0"/>
              </a:defRPr>
            </a:lvl1pPr>
            <a:lvl2pPr>
              <a:defRPr sz="1800">
                <a:latin typeface="Garamond" panose="02020404030301010803" pitchFamily="18" charset="0"/>
              </a:defRPr>
            </a:lvl2pPr>
            <a:lvl3pPr>
              <a:defRPr sz="1600">
                <a:latin typeface="Garamond" panose="02020404030301010803" pitchFamily="18" charset="0"/>
              </a:defRPr>
            </a:lvl3pPr>
            <a:lvl4pPr>
              <a:defRPr sz="1400">
                <a:latin typeface="Garamond" panose="02020404030301010803" pitchFamily="18" charset="0"/>
              </a:defRPr>
            </a:lvl4pPr>
            <a:lvl5pPr>
              <a:defRPr sz="1400"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Program, presentation or slide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4A831A8-6C5A-4F32-987E-702C9056AC57}" type="datetime4">
              <a:rPr lang="en-CA" smtClean="0"/>
              <a:t>November 23, 2021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8A9277BE-5DF1-4CBC-8139-FE686D0985CD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6" hasCustomPrompt="1"/>
          </p:nvPr>
        </p:nvSpPr>
        <p:spPr>
          <a:xfrm>
            <a:off x="539750" y="1988840"/>
            <a:ext cx="4032250" cy="3960440"/>
          </a:xfrm>
        </p:spPr>
        <p:txBody>
          <a:bodyPr/>
          <a:lstStyle>
            <a:lvl1pPr>
              <a:defRPr sz="4400">
                <a:solidFill>
                  <a:srgbClr val="005E8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content, size 44</a:t>
            </a:r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539750" y="845840"/>
            <a:ext cx="8064500" cy="1143000"/>
          </a:xfrm>
        </p:spPr>
        <p:txBody>
          <a:bodyPr/>
          <a:lstStyle>
            <a:lvl1pPr algn="l">
              <a:defRPr sz="5400" baseline="0">
                <a:solidFill>
                  <a:srgbClr val="005E85"/>
                </a:solidFill>
              </a:defRPr>
            </a:lvl1pPr>
          </a:lstStyle>
          <a:p>
            <a:r>
              <a:rPr lang="en-US" dirty="0"/>
              <a:t>Insert title, size 54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27" hasCustomPrompt="1"/>
          </p:nvPr>
        </p:nvSpPr>
        <p:spPr>
          <a:xfrm>
            <a:off x="4580012" y="1988096"/>
            <a:ext cx="4032250" cy="3960440"/>
          </a:xfrm>
        </p:spPr>
        <p:txBody>
          <a:bodyPr/>
          <a:lstStyle>
            <a:lvl1pPr marL="0" indent="0">
              <a:buNone/>
              <a:defRPr sz="4400">
                <a:solidFill>
                  <a:srgbClr val="005E8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/>
              <a:t>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1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8"/>
          <p:cNvSpPr>
            <a:spLocks noChangeArrowheads="1"/>
          </p:cNvSpPr>
          <p:nvPr userDrawn="1"/>
        </p:nvSpPr>
        <p:spPr bwMode="auto">
          <a:xfrm>
            <a:off x="539750" y="404813"/>
            <a:ext cx="8064500" cy="5328444"/>
          </a:xfrm>
          <a:prstGeom prst="roundRect">
            <a:avLst>
              <a:gd name="adj" fmla="val 5929"/>
            </a:avLst>
          </a:prstGeom>
          <a:solidFill>
            <a:srgbClr val="005E85"/>
          </a:solidFill>
          <a:ln>
            <a:noFill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en-US" altLang="en-US" sz="2400">
              <a:solidFill>
                <a:srgbClr val="000000"/>
              </a:solidFill>
              <a:latin typeface="Arial" pitchFamily="34" charset="0"/>
              <a:sym typeface="Arial" pitchFamily="34" charset="0"/>
            </a:endParaRPr>
          </a:p>
        </p:txBody>
      </p:sp>
      <p:pic>
        <p:nvPicPr>
          <p:cNvPr id="5" name="Shape 91" descr="631px-Alberta_Health_Services_Logo.svg.png"/>
          <p:cNvPicPr preferRelativeResize="0"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6237288"/>
            <a:ext cx="13303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00112" y="3356992"/>
            <a:ext cx="5400079" cy="1008633"/>
          </a:xfrm>
        </p:spPr>
        <p:txBody>
          <a:bodyPr/>
          <a:lstStyle>
            <a:lvl1pPr marL="0" indent="0">
              <a:buNone/>
              <a:defRPr sz="4400" b="1" baseline="0">
                <a:solidFill>
                  <a:srgbClr val="ECAA21"/>
                </a:solidFill>
              </a:defRPr>
            </a:lvl1pPr>
          </a:lstStyle>
          <a:p>
            <a:pPr lvl="0"/>
            <a:r>
              <a:rPr lang="en-CA" dirty="0"/>
              <a:t>INSERT</a:t>
            </a:r>
            <a:br>
              <a:rPr lang="en-CA" dirty="0"/>
            </a:br>
            <a:r>
              <a:rPr lang="en-CA" dirty="0"/>
              <a:t>CLOSING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F1023FC3-F0A0-4F70-9D17-7C94BEACF095}" type="datetime4">
              <a:rPr lang="en-CA" smtClean="0"/>
              <a:t>November 23, 2021</a:t>
            </a:fld>
            <a:endParaRPr lang="en-CA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00113" y="4652963"/>
            <a:ext cx="5543550" cy="863600"/>
          </a:xfrm>
        </p:spPr>
        <p:txBody>
          <a:bodyPr/>
          <a:lstStyle>
            <a:lvl1pPr marL="0" indent="0">
              <a:buNone/>
              <a:defRPr sz="3200" b="1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CA" b="1" dirty="0">
                <a:latin typeface="Garamond" panose="02020404030301010803" pitchFamily="18" charset="0"/>
              </a:rPr>
              <a:t>Insert contact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04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ridg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>
            <a:spLocks noChangeArrowheads="1"/>
          </p:cNvSpPr>
          <p:nvPr userDrawn="1"/>
        </p:nvSpPr>
        <p:spPr bwMode="auto">
          <a:xfrm>
            <a:off x="539750" y="404813"/>
            <a:ext cx="8064500" cy="5328444"/>
          </a:xfrm>
          <a:prstGeom prst="roundRect">
            <a:avLst>
              <a:gd name="adj" fmla="val 5929"/>
            </a:avLst>
          </a:prstGeom>
          <a:solidFill>
            <a:srgbClr val="005E85"/>
          </a:solidFill>
          <a:ln>
            <a:noFill/>
          </a:ln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en-US" altLang="en-US" sz="2400">
              <a:solidFill>
                <a:srgbClr val="000000"/>
              </a:solidFill>
              <a:latin typeface="Arial" pitchFamily="34" charset="0"/>
              <a:sym typeface="Arial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7272251" y="5807669"/>
            <a:ext cx="1332000" cy="84308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CA" dirty="0" err="1"/>
              <a:t>Bridgeline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F1023FC3-F0A0-4F70-9D17-7C94BEACF095}" type="datetime4">
              <a:rPr lang="en-CA" smtClean="0"/>
              <a:t>November 23, 2021</a:t>
            </a:fld>
            <a:endParaRPr lang="en-CA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00113" y="4652963"/>
            <a:ext cx="5543550" cy="863600"/>
          </a:xfrm>
        </p:spPr>
        <p:txBody>
          <a:bodyPr/>
          <a:lstStyle>
            <a:lvl1pPr marL="0" indent="0">
              <a:buNone/>
              <a:defRPr sz="3200" b="1" baseline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CA" b="1" dirty="0">
                <a:latin typeface="Garamond" panose="02020404030301010803" pitchFamily="18" charset="0"/>
              </a:rPr>
              <a:t>Insert contact information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00112" y="3356992"/>
            <a:ext cx="5400079" cy="1008633"/>
          </a:xfrm>
        </p:spPr>
        <p:txBody>
          <a:bodyPr/>
          <a:lstStyle>
            <a:lvl1pPr marL="0" indent="0">
              <a:buNone/>
              <a:defRPr sz="4400" b="1" baseline="0">
                <a:solidFill>
                  <a:srgbClr val="ECAA21"/>
                </a:solidFill>
              </a:defRPr>
            </a:lvl1pPr>
          </a:lstStyle>
          <a:p>
            <a:pPr lvl="0"/>
            <a:r>
              <a:rPr lang="en-CA" dirty="0"/>
              <a:t>INSERT</a:t>
            </a:r>
            <a:br>
              <a:rPr lang="en-CA" dirty="0"/>
            </a:br>
            <a:r>
              <a:rPr lang="en-CA" dirty="0"/>
              <a:t>CLOSING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68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F3FA-E16B-4AB7-AA56-3A0C7EBF3089}" type="datetimeFigureOut">
              <a:rPr lang="en-CA"/>
              <a:pPr>
                <a:defRPr/>
              </a:pPr>
              <a:t>2021-11-23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680CF-91ED-4FF8-9C8E-DF63F62A8A7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643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8CA1E-8981-4E83-8E25-D3BA8A282043}" type="datetimeFigureOut">
              <a:rPr lang="en-CA"/>
              <a:pPr>
                <a:defRPr/>
              </a:pPr>
              <a:t>2021-11-23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20882-676E-420A-BA53-B1D5A533E4B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97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823A2-896A-44BE-B428-00CE48CD56C6}" type="datetimeFigureOut">
              <a:rPr lang="en-CA"/>
              <a:pPr>
                <a:defRPr/>
              </a:pPr>
              <a:t>2021-11-23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F85DE-B61D-4BAB-B1F1-1D2D1EEAEBB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12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042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5C667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74F9527-855E-4963-BC77-473295D45F98}" type="datetimeFigureOut">
              <a:rPr lang="en-CA" smtClean="0"/>
              <a:pPr>
                <a:defRPr/>
              </a:pPr>
              <a:t>2021-11-23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0423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5C667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042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5C667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FF77C8F-1643-4CA4-98AB-7628E4FEDAA2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40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92" r:id="rId2"/>
    <p:sldLayoutId id="2147483793" r:id="rId3"/>
    <p:sldLayoutId id="2147483794" r:id="rId4"/>
    <p:sldLayoutId id="2147483797" r:id="rId5"/>
    <p:sldLayoutId id="2147483798" r:id="rId6"/>
    <p:sldLayoutId id="2147483768" r:id="rId7"/>
    <p:sldLayoutId id="2147483770" r:id="rId8"/>
    <p:sldLayoutId id="2147483769" r:id="rId9"/>
    <p:sldLayoutId id="2147483761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9.WAV"/><Relationship Id="rId7" Type="http://schemas.openxmlformats.org/officeDocument/2006/relationships/image" Target="../media/image3.png"/><Relationship Id="rId2" Type="http://schemas.openxmlformats.org/officeDocument/2006/relationships/video" Target="file:///\\jeeves.crha-health.ab.ca\HPTP%20Clinic\CADD%20Solis%20VIP%20Pump\Pump%20Teaching%20Video\hptp2.wmv" TargetMode="External"/><Relationship Id="rId1" Type="http://schemas.microsoft.com/office/2007/relationships/media" Target="file:///\\jeeves.crha-health.ab.ca\HPTP%20Clinic\CADD%20Solis%20VIP%20Pump\Pump%20Teaching%20Video\hptp2.wmv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9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3.png"/><Relationship Id="rId4" Type="http://schemas.openxmlformats.org/officeDocument/2006/relationships/image" Target="../media/image20.w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openxmlformats.org/officeDocument/2006/relationships/video" Target="file:///\\jeeves.crha-health.ab.ca\hptp%20clinic\Working%20Group%204%20sites%20CNE\Archived%20CADD%20Folder\hptp1.wmv" TargetMode="External"/><Relationship Id="rId1" Type="http://schemas.microsoft.com/office/2007/relationships/media" Target="file:///\\jeeves.crha-health.ab.ca\hptp%20clinic\Working%20Group%204%20sites%20CNE\Archived%20CADD%20Folder\hptp1.wmv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BD0189E-865A-4ABA-B7D9-D180EA4092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CA" sz="5400" dirty="0"/>
              <a:t>Home IV infusion pump instructions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2DCC621-F633-4347-A488-4AC60A5DA8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CA" dirty="0"/>
              <a:t>Calgary Zone Adult HPTP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6658E6-B0CA-4FD4-A3F1-17356A14B0E6}"/>
              </a:ext>
            </a:extLst>
          </p:cNvPr>
          <p:cNvSpPr txBox="1"/>
          <p:nvPr/>
        </p:nvSpPr>
        <p:spPr>
          <a:xfrm>
            <a:off x="467742" y="6237312"/>
            <a:ext cx="3312170" cy="37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Version: 2021-11-23</a:t>
            </a:r>
          </a:p>
        </p:txBody>
      </p:sp>
    </p:spTree>
    <p:extLst>
      <p:ext uri="{BB962C8B-B14F-4D97-AF65-F5344CB8AC3E}">
        <p14:creationId xmlns:p14="http://schemas.microsoft.com/office/powerpoint/2010/main" val="31345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1FFDDE1-6E45-4082-8EC8-DE3C7BB20F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6"/>
          </p:nvPr>
        </p:nvSpPr>
        <p:spPr>
          <a:xfrm>
            <a:off x="539750" y="1988840"/>
            <a:ext cx="5040362" cy="396044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Painful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Leaking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Swelling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pump is not working properly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 your IV site often</a:t>
            </a:r>
          </a:p>
        </p:txBody>
      </p:sp>
      <p:pic>
        <p:nvPicPr>
          <p:cNvPr id="10243" name="Content Placeholder 7" descr="IV site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43" y="1909763"/>
            <a:ext cx="3324225" cy="4427537"/>
          </a:xfrm>
        </p:spPr>
      </p:pic>
      <p:pic>
        <p:nvPicPr>
          <p:cNvPr id="3" name="7337327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47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AD3FC26-783B-4C89-91B3-A0B69B15FF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6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9:00pm s</a:t>
            </a:r>
            <a:r>
              <a:rPr lang="en-CA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 “Contacts” section of your booklet for how to call nurse </a:t>
            </a:r>
            <a:r>
              <a:rPr lang="en-CA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oncall</a:t>
            </a:r>
            <a:endParaRPr lang="en-CA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to call:</a:t>
            </a:r>
          </a:p>
        </p:txBody>
      </p:sp>
      <p:pic>
        <p:nvPicPr>
          <p:cNvPr id="11268" name="Content Placeholder 5" descr="telephone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3808" y="3556839"/>
            <a:ext cx="3276164" cy="2421409"/>
          </a:xfrm>
        </p:spPr>
      </p:pic>
      <p:pic>
        <p:nvPicPr>
          <p:cNvPr id="4" name="6465328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8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8FD609-AEC7-4610-8AF2-7663C6C6B0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6"/>
          </p:nvPr>
        </p:nvSpPr>
        <p:spPr>
          <a:xfrm>
            <a:off x="539750" y="1988840"/>
            <a:ext cx="5040362" cy="396044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unable to solve IV or pump problem:</a:t>
            </a:r>
            <a:b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Turn pump off</a:t>
            </a:r>
            <a:b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Keep tubing connected to IV and pump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to call after 9:00 pm:</a:t>
            </a:r>
          </a:p>
        </p:txBody>
      </p:sp>
      <p:pic>
        <p:nvPicPr>
          <p:cNvPr id="12290" name="Content Placeholder 7" descr="power down 2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5837" y="1988840"/>
            <a:ext cx="2808413" cy="3744962"/>
          </a:xfrm>
        </p:spPr>
      </p:pic>
      <p:pic>
        <p:nvPicPr>
          <p:cNvPr id="6" name="67F4328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81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85120FB-28AE-46A6-AD1D-EFC33953BE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315" name="Content Placeholder 4"/>
          <p:cNvPicPr>
            <a:picLocks noGrp="1" noChangeAspect="1"/>
          </p:cNvPicPr>
          <p:nvPr>
            <p:ph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9" y="1989138"/>
            <a:ext cx="2967491" cy="39608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re-start your pump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0D6FE5D-6A50-4627-8DB1-33798E250551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marL="363538" indent="-18732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 directions in   your booklet</a:t>
            </a:r>
          </a:p>
          <a:p>
            <a:pPr marL="363538" indent="-18732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 your pump on</a:t>
            </a:r>
          </a:p>
          <a:p>
            <a:pPr marL="363538" indent="-18732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 for self-test and 6 beeps</a:t>
            </a:r>
          </a:p>
          <a:p>
            <a:pPr marL="363538" indent="-18732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 directions displayed on screen</a:t>
            </a:r>
          </a:p>
          <a:p>
            <a:endParaRPr lang="en-CA" sz="3200" dirty="0"/>
          </a:p>
        </p:txBody>
      </p:sp>
      <p:pic>
        <p:nvPicPr>
          <p:cNvPr id="3" name="A5D7328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92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542684-C465-4E59-AE4F-A5B8DAA6EB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</a:t>
            </a:r>
          </a:p>
        </p:txBody>
      </p:sp>
      <p:pic>
        <p:nvPicPr>
          <p:cNvPr id="4" name="A1DB328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202445"/>
              </p:ext>
            </p:extLst>
          </p:nvPr>
        </p:nvGraphicFramePr>
        <p:xfrm>
          <a:off x="683568" y="1988840"/>
          <a:ext cx="7704856" cy="403572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1111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937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5716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CA" sz="2000" dirty="0">
                          <a:effectLst/>
                        </a:rPr>
                        <a:t>Screen Display</a:t>
                      </a:r>
                      <a:endParaRPr lang="en-C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CA" sz="2000" dirty="0">
                          <a:effectLst/>
                        </a:rPr>
                        <a:t>What to Do</a:t>
                      </a:r>
                      <a:endParaRPr lang="en-C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00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</a:rPr>
                        <a:t>Low Batteries or Batteries Depleted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</a:pPr>
                      <a:r>
                        <a:rPr lang="en-CA" sz="2000" dirty="0">
                          <a:effectLst/>
                        </a:rPr>
                        <a:t>Pump detects drop in battery power.</a:t>
                      </a:r>
                      <a:endParaRPr lang="en-C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SzPts val="1300"/>
                        <a:buFont typeface="+mj-lt"/>
                        <a:buAutoNum type="arabicPeriod"/>
                      </a:pPr>
                      <a:r>
                        <a:rPr lang="en-CA" sz="2000" dirty="0">
                          <a:effectLst/>
                        </a:rPr>
                        <a:t>Press Stop/Start       Stop Pump?        choose Yes.                                          </a:t>
                      </a:r>
                    </a:p>
                    <a:p>
                      <a:pPr marL="342900" lvl="0" indent="-34290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SzPts val="1300"/>
                        <a:buFont typeface="+mj-lt"/>
                        <a:buAutoNum type="arabicPeriod"/>
                      </a:pPr>
                      <a:r>
                        <a:rPr lang="en-CA" sz="2000" dirty="0">
                          <a:effectLst/>
                        </a:rPr>
                        <a:t>Open the battery compartment at the top of pump and replace the 4 double AA batteries.</a:t>
                      </a:r>
                    </a:p>
                    <a:p>
                      <a:pPr marL="342900" lvl="0" indent="-342900" algn="l">
                        <a:spcAft>
                          <a:spcPts val="300"/>
                        </a:spcAft>
                        <a:buSzPts val="1300"/>
                        <a:buFont typeface="+mj-lt"/>
                        <a:buAutoNum type="arabicPeriod"/>
                      </a:pPr>
                      <a:r>
                        <a:rPr lang="en-CA" sz="2000" dirty="0">
                          <a:effectLst/>
                        </a:rPr>
                        <a:t>Press the power switch to turn the pump back on.</a:t>
                      </a:r>
                    </a:p>
                    <a:p>
                      <a:pPr marL="342900" lvl="0" indent="-342900" algn="l">
                        <a:spcAft>
                          <a:spcPts val="300"/>
                        </a:spcAft>
                        <a:buSzPts val="1300"/>
                        <a:buFont typeface="+mj-lt"/>
                        <a:buAutoNum type="arabicPeriod"/>
                      </a:pPr>
                      <a:r>
                        <a:rPr lang="en-CA" sz="2000" dirty="0">
                          <a:effectLst/>
                        </a:rPr>
                        <a:t>Press Stop/Start       </a:t>
                      </a:r>
                      <a:r>
                        <a:rPr lang="en-CA" sz="2000" dirty="0" err="1">
                          <a:effectLst/>
                        </a:rPr>
                        <a:t>Start</a:t>
                      </a:r>
                      <a:r>
                        <a:rPr lang="en-CA" sz="2000" dirty="0">
                          <a:effectLst/>
                        </a:rPr>
                        <a:t> Pump?       choose Yes.</a:t>
                      </a:r>
                      <a:endParaRPr lang="en-CA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91" marR="68591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356" name="TextBox 9"/>
          <p:cNvSpPr txBox="1">
            <a:spLocks noChangeArrowheads="1"/>
          </p:cNvSpPr>
          <p:nvPr/>
        </p:nvSpPr>
        <p:spPr bwMode="auto">
          <a:xfrm>
            <a:off x="4500563" y="1844675"/>
            <a:ext cx="412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>
              <a:latin typeface="Arial" charset="0"/>
            </a:endParaRPr>
          </a:p>
        </p:txBody>
      </p:sp>
    </p:spTree>
  </p:cSld>
  <p:clrMapOvr>
    <a:masterClrMapping/>
  </p:clrMapOvr>
  <p:transition spd="slow" advTm="152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016C0C-1B00-4D1D-B56B-73C4D89CBE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363" name="Content Placeholder 3"/>
          <p:cNvSpPr>
            <a:spLocks noGrp="1"/>
          </p:cNvSpPr>
          <p:nvPr>
            <p:ph sz="quarter" idx="26"/>
          </p:nvPr>
        </p:nvSpPr>
        <p:spPr>
          <a:xfrm>
            <a:off x="539750" y="2348880"/>
            <a:ext cx="4536306" cy="3600400"/>
          </a:xfrm>
        </p:spPr>
        <p:txBody>
          <a:bodyPr/>
          <a:lstStyle/>
          <a:p>
            <a:pPr eaLnBrk="1" hangingPunct="1"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blockage between pump and IV site</a:t>
            </a:r>
          </a:p>
          <a:p>
            <a:pPr eaLnBrk="1" hangingPunct="1"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 instructions in troubleshooting section of booklet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Downstream Occlusion</a:t>
            </a:r>
          </a:p>
        </p:txBody>
      </p:sp>
      <p:pic>
        <p:nvPicPr>
          <p:cNvPr id="15364" name="Content Placeholder 4" descr="downstream occlusion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980379"/>
            <a:ext cx="2971180" cy="3962037"/>
          </a:xfrm>
        </p:spPr>
      </p:pic>
      <p:pic>
        <p:nvPicPr>
          <p:cNvPr id="3" name="C4CE330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11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FC56AB5-EA47-46DB-8BA4-B97CE02B6D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6"/>
          </p:nvPr>
        </p:nvSpPr>
        <p:spPr>
          <a:xfrm>
            <a:off x="539750" y="1988840"/>
            <a:ext cx="4670425" cy="396044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pump has been stopped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 “silence” key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CA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 “stop/start” key</a:t>
            </a:r>
          </a:p>
          <a:p>
            <a:pPr eaLnBrk="1" hangingPunct="1"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 instructions in troubleshooting section of booklet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Forgot to start your pump?</a:t>
            </a:r>
          </a:p>
        </p:txBody>
      </p:sp>
      <p:pic>
        <p:nvPicPr>
          <p:cNvPr id="16388" name="Content Placeholder 5" descr="pump stopped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988840"/>
            <a:ext cx="3394075" cy="4525963"/>
          </a:xfrm>
        </p:spPr>
      </p:pic>
      <p:pic>
        <p:nvPicPr>
          <p:cNvPr id="3" name="1C33330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41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7CCC185-CBC6-45A8-AE70-15BC4E5A6A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7411" name="Content Placeholder 4"/>
          <p:cNvSpPr>
            <a:spLocks noGrp="1"/>
          </p:cNvSpPr>
          <p:nvPr>
            <p:ph sz="quarter" idx="26"/>
          </p:nvPr>
        </p:nvSpPr>
        <p:spPr>
          <a:xfrm>
            <a:off x="539750" y="1614525"/>
            <a:ext cx="4214813" cy="3960440"/>
          </a:xfrm>
        </p:spPr>
        <p:txBody>
          <a:bodyPr/>
          <a:lstStyle/>
          <a:p>
            <a:pPr eaLnBrk="1" hangingPunct="1"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batteries if pump alarms “low batteries”</a:t>
            </a:r>
          </a:p>
          <a:p>
            <a:pPr eaLnBrk="1" hangingPunct="1"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 instructions in troubleshooting section of booklet</a:t>
            </a:r>
          </a:p>
          <a:p>
            <a:pPr eaLnBrk="1" hangingPunct="1"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orange colour around grey battery icon for low battery</a:t>
            </a:r>
          </a:p>
          <a:p>
            <a:pPr eaLnBrk="1" hangingPunct="1">
              <a:defRPr/>
            </a:pPr>
            <a:endParaRPr lang="en-CA" sz="5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4646" y="627100"/>
            <a:ext cx="80645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Batteries</a:t>
            </a:r>
          </a:p>
        </p:txBody>
      </p:sp>
      <p:pic>
        <p:nvPicPr>
          <p:cNvPr id="3" name="3420331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 descr="C:\Users\apearce\AppData\Local\Microsoft\Windows\Temporary Internet Files\Content.Outlook\HJOM0SHC\FullSizeRend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916113"/>
            <a:ext cx="3849687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31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5AAFDDA-B425-4230-96DE-53B27A345D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26"/>
          </p:nvPr>
        </p:nvSpPr>
        <p:spPr>
          <a:xfrm>
            <a:off x="539750" y="1988840"/>
            <a:ext cx="5112370" cy="3960440"/>
          </a:xfrm>
        </p:spPr>
        <p:txBody>
          <a:bodyPr/>
          <a:lstStyle/>
          <a:p>
            <a:pPr eaLnBrk="1" hangingPunct="1">
              <a:defRPr/>
            </a:pPr>
            <a:r>
              <a:rPr lang="en-CA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Silence alarm</a:t>
            </a:r>
          </a:p>
          <a:p>
            <a:pPr eaLnBrk="1" hangingPunct="1">
              <a:defRPr/>
            </a:pPr>
            <a:r>
              <a:rPr lang="en-CA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 Help screens</a:t>
            </a:r>
          </a:p>
          <a:p>
            <a:pPr eaLnBrk="1" hangingPunct="1">
              <a:defRPr/>
            </a:pPr>
            <a:r>
              <a:rPr lang="en-CA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nurse if problem persists</a:t>
            </a:r>
          </a:p>
          <a:p>
            <a:pPr eaLnBrk="1" hangingPunct="1">
              <a:defRPr/>
            </a:pPr>
            <a:r>
              <a:rPr lang="en-CA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troubleshooting section in booklet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Cassette Detached</a:t>
            </a:r>
          </a:p>
        </p:txBody>
      </p:sp>
      <p:pic>
        <p:nvPicPr>
          <p:cNvPr id="18436" name="Content Placeholder 4" descr="Cassette alarm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796057"/>
            <a:ext cx="3066663" cy="4089363"/>
          </a:xfrm>
        </p:spPr>
      </p:pic>
      <p:pic>
        <p:nvPicPr>
          <p:cNvPr id="3" name="6528331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89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78BF85E-C424-4B31-BFAC-E5442BE6A1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44E7468-E763-4DC7-82AE-59FD69CD73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39750" y="1988840"/>
            <a:ext cx="4680322" cy="3528392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Fault Alarm</a:t>
            </a:r>
          </a:p>
          <a:p>
            <a:pPr marL="114300" indent="-114300">
              <a:buFont typeface="Arial" pitchFamily="34" charset="0"/>
              <a:buChar char="•"/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Open and close   battery compartment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 pump back on</a:t>
            </a:r>
          </a:p>
          <a:p>
            <a:pPr marL="114300" indent="-114300">
              <a:buFont typeface="Arial" pitchFamily="34" charset="0"/>
              <a:buChar char="•"/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Call your nurse if alarm persists</a:t>
            </a:r>
          </a:p>
          <a:p>
            <a:endParaRPr lang="en-CA" sz="32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Pump Fault</a:t>
            </a:r>
          </a:p>
        </p:txBody>
      </p:sp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493168"/>
            <a:ext cx="280352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1D24331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71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7BF302B-CB32-4FE3-90A3-457039DBF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147A0C1E-3A71-4A6F-B076-4A603570FCC4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sz="4000" dirty="0"/>
              <a:t/>
            </a:r>
            <a:br>
              <a:rPr lang="en-CA" sz="4000" dirty="0"/>
            </a:br>
            <a:r>
              <a:rPr lang="en-CA" sz="4000" dirty="0"/>
              <a:t/>
            </a:r>
            <a:br>
              <a:rPr lang="en-CA" sz="4000" dirty="0"/>
            </a:br>
            <a:r>
              <a:rPr lang="en-C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What you need to know about your IV and Infusion Pump</a:t>
            </a:r>
            <a:r>
              <a:rPr lang="en-CA" sz="4000" dirty="0"/>
              <a:t/>
            </a:r>
            <a:br>
              <a:rPr lang="en-CA" sz="4000" dirty="0"/>
            </a:br>
            <a:r>
              <a:rPr lang="en-CA" sz="4000" dirty="0"/>
              <a:t/>
            </a:r>
            <a:br>
              <a:rPr lang="en-CA" sz="4000" dirty="0"/>
            </a:br>
            <a:r>
              <a:rPr lang="en-CA" sz="4000" dirty="0"/>
              <a:t/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2051" name="Picture 3" descr="Quick Reference Card CADD Solis VIP 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988840"/>
            <a:ext cx="2773362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D639323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4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D60057-4A35-40CC-93C5-56B56F481D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hptp2.wmv">
            <a:hlinkClick r:id="" action="ppaction://media"/>
          </p:cNvPr>
          <p:cNvPicPr>
            <a:picLocks noGrp="1" noChangeAspect="1"/>
          </p:cNvPicPr>
          <p:nvPr>
            <p:ph sz="quarter" idx="26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52836"/>
            <a:ext cx="6669360" cy="37598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your IV bag</a:t>
            </a:r>
          </a:p>
        </p:txBody>
      </p:sp>
      <p:pic>
        <p:nvPicPr>
          <p:cNvPr id="3" name="CC8B3317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418548-E295-43DD-888F-3033410E6C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1507" name="Content Placeholder 2"/>
          <p:cNvSpPr>
            <a:spLocks noGrp="1"/>
          </p:cNvSpPr>
          <p:nvPr>
            <p:ph sz="quarter" idx="26"/>
          </p:nvPr>
        </p:nvSpPr>
        <p:spPr>
          <a:xfrm>
            <a:off x="539750" y="1484784"/>
            <a:ext cx="8064500" cy="3960440"/>
          </a:xfrm>
        </p:spPr>
        <p:txBody>
          <a:bodyPr/>
          <a:lstStyle/>
          <a:p>
            <a:pPr eaLnBrk="1" hangingPunct="1">
              <a:defRPr/>
            </a:pPr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you are comfortable with your pump</a:t>
            </a:r>
          </a:p>
          <a:p>
            <a:pPr eaLnBrk="1" hangingPunct="1">
              <a:defRPr/>
            </a:pPr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a follow-up appointment</a:t>
            </a:r>
          </a:p>
          <a:p>
            <a:pPr eaLnBrk="1" hangingPunct="1">
              <a:defRPr/>
            </a:pPr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the pharmacist before you leave</a:t>
            </a:r>
          </a:p>
          <a:p>
            <a:pPr eaLnBrk="1" hangingPunct="1">
              <a:buFont typeface="Arial" charset="0"/>
              <a:buNone/>
              <a:defRPr/>
            </a:pP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39750" y="620688"/>
            <a:ext cx="80645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Lastly...</a:t>
            </a:r>
          </a:p>
        </p:txBody>
      </p:sp>
      <p:pic>
        <p:nvPicPr>
          <p:cNvPr id="20484" name="Picture 3" descr="Mortarandpestal.w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212976"/>
            <a:ext cx="2160588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4213" y="5589240"/>
            <a:ext cx="80645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The nurse will answer any questions you have</a:t>
            </a:r>
          </a:p>
        </p:txBody>
      </p:sp>
      <p:pic>
        <p:nvPicPr>
          <p:cNvPr id="2" name="4023331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47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FEE7F3-CB13-4783-87CF-41303A4753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hptp1.wmv">
            <a:hlinkClick r:id="" action="ppaction://media"/>
          </p:cNvPr>
          <p:cNvPicPr>
            <a:picLocks noGrp="1" noChangeAspect="1"/>
          </p:cNvPicPr>
          <p:nvPr>
            <p:ph sz="quarter" idx="26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562924" cy="43204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</a:t>
            </a:r>
          </a:p>
        </p:txBody>
      </p:sp>
      <p:pic>
        <p:nvPicPr>
          <p:cNvPr id="3" name="A56F3239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15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3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3B4F15C-70E1-4004-B0AF-7385FBF1B1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6"/>
          </p:nvPr>
        </p:nvSpPr>
        <p:spPr>
          <a:xfrm>
            <a:off x="539750" y="2708920"/>
            <a:ext cx="6408514" cy="324036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 hours of medication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Pump will automatically give each dose as prescribed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Pump will be programmed by your nurse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Your 24 hour medication bag will look similar to this</a:t>
            </a:r>
          </a:p>
        </p:txBody>
      </p:sp>
      <p:pic>
        <p:nvPicPr>
          <p:cNvPr id="4100" name="Content Placeholder 5" descr="IV bag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1375" y="2205038"/>
            <a:ext cx="1952625" cy="3773487"/>
          </a:xfrm>
        </p:spPr>
      </p:pic>
      <p:pic>
        <p:nvPicPr>
          <p:cNvPr id="3" name="5EBA323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24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DAE47A-F49D-4C3D-94AA-15D61F9085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/>
          </p:nvPr>
        </p:nvSpPr>
        <p:spPr>
          <a:xfrm>
            <a:off x="539750" y="2708274"/>
            <a:ext cx="4896346" cy="309698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light is flashing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 bar is green and indicates “Running”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 will decrease as pump gives medication</a:t>
            </a:r>
            <a:endParaRPr lang="en-CA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know the pump is working when…</a:t>
            </a:r>
            <a:endParaRPr lang="en-CA" dirty="0"/>
          </a:p>
        </p:txBody>
      </p:sp>
      <p:pic>
        <p:nvPicPr>
          <p:cNvPr id="5123" name="Content Placeholder 9" descr="close up screen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8104" y="2755221"/>
            <a:ext cx="3347864" cy="2510898"/>
          </a:xfrm>
        </p:spPr>
      </p:pic>
      <p:sp>
        <p:nvSpPr>
          <p:cNvPr id="11" name="Flowchart: Connector 10"/>
          <p:cNvSpPr/>
          <p:nvPr/>
        </p:nvSpPr>
        <p:spPr>
          <a:xfrm>
            <a:off x="5003800" y="2708275"/>
            <a:ext cx="73025" cy="73025"/>
          </a:xfrm>
          <a:prstGeom prst="flowChartConnector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4" name="373A325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25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D764E88-A3A0-4FE8-B702-008FCFA8AE7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6"/>
          </p:nvPr>
        </p:nvSpPr>
        <p:spPr>
          <a:xfrm>
            <a:off x="539750" y="1988840"/>
            <a:ext cx="4895850" cy="3960440"/>
          </a:xfrm>
        </p:spPr>
        <p:txBody>
          <a:bodyPr/>
          <a:lstStyle/>
          <a:p>
            <a:pPr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screen is blank when in power saving mode.</a:t>
            </a:r>
          </a:p>
          <a:p>
            <a:pPr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 one of the white keys to display screen</a:t>
            </a:r>
          </a:p>
          <a:p>
            <a:pPr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light will continue to flash to show pump is working</a:t>
            </a:r>
          </a:p>
          <a:p>
            <a:pPr>
              <a:buFont typeface="Arial" charset="0"/>
              <a:buNone/>
              <a:defRPr/>
            </a:pPr>
            <a:endParaRPr lang="en-C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endParaRPr lang="en-CA" sz="32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Saving Mode</a:t>
            </a:r>
          </a:p>
        </p:txBody>
      </p:sp>
      <p:pic>
        <p:nvPicPr>
          <p:cNvPr id="6148" name="Content Placeholder 11" descr="power saving screen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9705" y="1811337"/>
            <a:ext cx="3394075" cy="4525963"/>
          </a:xfrm>
        </p:spPr>
      </p:pic>
      <p:sp>
        <p:nvSpPr>
          <p:cNvPr id="13" name="Flowchart: Connector 12"/>
          <p:cNvSpPr/>
          <p:nvPr/>
        </p:nvSpPr>
        <p:spPr>
          <a:xfrm flipH="1">
            <a:off x="5364163" y="2205038"/>
            <a:ext cx="71437" cy="71437"/>
          </a:xfrm>
          <a:prstGeom prst="flowChartConnector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4" name="4DAE327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44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7433162-B89A-49D4-97E6-8E5361E0CC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6"/>
          </p:nvPr>
        </p:nvSpPr>
        <p:spPr>
          <a:xfrm>
            <a:off x="539750" y="2376860"/>
            <a:ext cx="5112370" cy="396044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Until bag needs to be changed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Until you are seen in HPTP for reassessment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Unless you have a problem with the pump or your IV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 pump running at all times</a:t>
            </a:r>
          </a:p>
        </p:txBody>
      </p:sp>
      <p:pic>
        <p:nvPicPr>
          <p:cNvPr id="7172" name="Content Placeholder 5" descr="pump running.JPG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04" y="1988840"/>
            <a:ext cx="2915816" cy="3888210"/>
          </a:xfrm>
        </p:spPr>
      </p:pic>
      <p:pic>
        <p:nvPicPr>
          <p:cNvPr id="4" name="BE22327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80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748AAF-F329-4DD8-94AF-CD43DD3FBF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195" name="Content Placeholder 3" descr="wrapping arm for shower.jpg"/>
          <p:cNvPicPr>
            <a:picLocks noGrp="1" noChangeAspect="1"/>
          </p:cNvPicPr>
          <p:nvPr>
            <p:ph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13" y="1989138"/>
            <a:ext cx="3530173" cy="39608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Shower or Bath</a:t>
            </a:r>
          </a:p>
        </p:txBody>
      </p:sp>
      <p:pic>
        <p:nvPicPr>
          <p:cNvPr id="6" name="34DE327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33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A51F18-C39C-4ABE-B783-454ECFAEA0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219" name="Content Placeholder 5" descr="sleeping.wmf"/>
          <p:cNvPicPr>
            <a:picLocks noGrp="1" noChangeAspect="1"/>
          </p:cNvPicPr>
          <p:nvPr>
            <p:ph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89" y="2482882"/>
            <a:ext cx="3680422" cy="2973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Sleeping with your IV</a:t>
            </a:r>
          </a:p>
        </p:txBody>
      </p:sp>
      <p:pic>
        <p:nvPicPr>
          <p:cNvPr id="3" name="5801327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31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HS Theme">
  <a:themeElements>
    <a:clrScheme name="AHS_Secondary palette 1">
      <a:dk1>
        <a:srgbClr val="005E85"/>
      </a:dk1>
      <a:lt1>
        <a:sysClr val="window" lastClr="FFFFFF"/>
      </a:lt1>
      <a:dk2>
        <a:srgbClr val="005E85"/>
      </a:dk2>
      <a:lt2>
        <a:srgbClr val="FFFFFF"/>
      </a:lt2>
      <a:accent1>
        <a:srgbClr val="00ADBB"/>
      </a:accent1>
      <a:accent2>
        <a:srgbClr val="E28432"/>
      </a:accent2>
      <a:accent3>
        <a:srgbClr val="008996"/>
      </a:accent3>
      <a:accent4>
        <a:srgbClr val="005E85"/>
      </a:accent4>
      <a:accent5>
        <a:srgbClr val="A4D55D"/>
      </a:accent5>
      <a:accent6>
        <a:srgbClr val="B8BE34"/>
      </a:accent6>
      <a:hlink>
        <a:srgbClr val="0563C1"/>
      </a:hlink>
      <a:folHlink>
        <a:srgbClr val="954F72"/>
      </a:folHlink>
    </a:clrScheme>
    <a:fontScheme name="AHS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HS Theme" id="{93ADE934-01F4-4255-84DD-5C3BB6E09B8A}" vid="{8D82B6F2-F8D3-42DD-A8F8-B055D1202F0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2462</TotalTime>
  <Words>401</Words>
  <Application>Microsoft Office PowerPoint</Application>
  <PresentationFormat>On-screen Show (4:3)</PresentationFormat>
  <Paragraphs>76</Paragraphs>
  <Slides>21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Garamond</vt:lpstr>
      <vt:lpstr>Symbol</vt:lpstr>
      <vt:lpstr>Times New Roman</vt:lpstr>
      <vt:lpstr>AHS Theme</vt:lpstr>
      <vt:lpstr>PowerPoint Presentation</vt:lpstr>
      <vt:lpstr>  What you need to know about your IV and Infusion Pump   </vt:lpstr>
      <vt:lpstr>Welcome</vt:lpstr>
      <vt:lpstr>Your 24 hour medication bag will look similar to this</vt:lpstr>
      <vt:lpstr>You know the pump is working when…</vt:lpstr>
      <vt:lpstr>Power Saving Mode</vt:lpstr>
      <vt:lpstr>Keep pump running at all times</vt:lpstr>
      <vt:lpstr>Shower or Bath</vt:lpstr>
      <vt:lpstr>Sleeping with your IV</vt:lpstr>
      <vt:lpstr>Monitor your IV site often</vt:lpstr>
      <vt:lpstr>Who to call:</vt:lpstr>
      <vt:lpstr>Who to call after 9:00 pm:</vt:lpstr>
      <vt:lpstr>How to re-start your pump</vt:lpstr>
      <vt:lpstr>Troubleshooting</vt:lpstr>
      <vt:lpstr>Downstream Occlusion</vt:lpstr>
      <vt:lpstr>Forgot to start your pump?</vt:lpstr>
      <vt:lpstr>Low Batteries</vt:lpstr>
      <vt:lpstr>Cassette Detached</vt:lpstr>
      <vt:lpstr>Pump Fault</vt:lpstr>
      <vt:lpstr>Changing your IV bag</vt:lpstr>
      <vt:lpstr>Lastly...</vt:lpstr>
    </vt:vector>
  </TitlesOfParts>
  <Company>Calgary Health Region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Know about your IV and Infusion Pump</dc:title>
  <dc:creator>djack</dc:creator>
  <cp:lastModifiedBy>Kristen Brown L. (CLS)</cp:lastModifiedBy>
  <cp:revision>112</cp:revision>
  <dcterms:created xsi:type="dcterms:W3CDTF">2015-08-06T16:23:00Z</dcterms:created>
  <dcterms:modified xsi:type="dcterms:W3CDTF">2021-11-23T23:50:52Z</dcterms:modified>
</cp:coreProperties>
</file>